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3376-9DAC-4782-BF5E-03D626F5BB42}" type="datetimeFigureOut">
              <a:rPr lang="pl-PL" smtClean="0"/>
              <a:pPr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A2C3-6A26-4A8D-A5D3-0FFE5E8B530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Powtórzenie i utrwalenie wiadomości „Procenty”.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Cz9Ehf3YkWpw_ZmVtMrwvL9B_dbsPNZfxyrwPBSOT6vvumdOU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764704"/>
            <a:ext cx="2304256" cy="230425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764704"/>
            <a:ext cx="2448272" cy="229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115616" y="260648"/>
            <a:ext cx="633670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PRÓBY ZŁOTA I SREBRA</a:t>
            </a:r>
            <a:endParaRPr lang="pl-PL" dirty="0"/>
          </a:p>
        </p:txBody>
      </p:sp>
      <p:pic>
        <p:nvPicPr>
          <p:cNvPr id="1028" name="Picture 4" descr="http://matematycznie.blox.pl/resource/proba_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068960"/>
            <a:ext cx="3960440" cy="3728192"/>
          </a:xfrm>
          <a:prstGeom prst="rect">
            <a:avLst/>
          </a:prstGeom>
          <a:noFill/>
        </p:spPr>
      </p:pic>
      <p:pic>
        <p:nvPicPr>
          <p:cNvPr id="1030" name="Picture 6" descr="http://www.patery.com.pl/media/proba.srebr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180052"/>
            <a:ext cx="3312368" cy="3677948"/>
          </a:xfrm>
          <a:prstGeom prst="rect">
            <a:avLst/>
          </a:prstGeom>
          <a:noFill/>
        </p:spPr>
      </p:pic>
      <p:pic>
        <p:nvPicPr>
          <p:cNvPr id="1034" name="Picture 10" descr="https://encrypted-tbn2.gstatic.com/images?q=tbn:ANd9GcRmKDoieLD5HZSaT1nA9fLJxODo81Gdud8jWbsapoDAJBzfk3JV0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1124744"/>
            <a:ext cx="3333750" cy="13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jokohana.blox.pl/resource/procenty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6672"/>
            <a:ext cx="4608512" cy="613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260648"/>
            <a:ext cx="691276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oznacza słowo </a:t>
            </a:r>
            <a:r>
              <a:rPr lang="pl-PL" sz="3200" b="1" dirty="0" smtClean="0"/>
              <a:t>procent</a:t>
            </a:r>
            <a:r>
              <a:rPr lang="pl-PL" sz="3200" dirty="0" smtClean="0"/>
              <a:t>?</a:t>
            </a:r>
            <a:endParaRPr lang="pl-PL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908720"/>
            <a:ext cx="777686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PROCENT</a:t>
            </a:r>
            <a:r>
              <a:rPr lang="pl-PL" sz="2800" dirty="0" smtClean="0"/>
              <a:t> oznacza </a:t>
            </a:r>
            <a:r>
              <a:rPr lang="pl-PL" sz="2800" b="1" i="1" dirty="0" smtClean="0"/>
              <a:t>jeden przez sto </a:t>
            </a:r>
            <a:br>
              <a:rPr lang="pl-PL" sz="2800" b="1" i="1" dirty="0" smtClean="0"/>
            </a:br>
            <a:r>
              <a:rPr lang="pl-PL" sz="2800" dirty="0" smtClean="0"/>
              <a:t>lub </a:t>
            </a:r>
            <a:r>
              <a:rPr lang="pl-PL" sz="2800" b="1" i="1" dirty="0" smtClean="0"/>
              <a:t>jeden na sto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3011016" cy="115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259632" y="3140968"/>
            <a:ext cx="691276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oznacza słowo </a:t>
            </a:r>
            <a:r>
              <a:rPr lang="pl-PL" sz="3200" b="1" dirty="0" smtClean="0"/>
              <a:t>promil</a:t>
            </a:r>
            <a:r>
              <a:rPr lang="pl-PL" sz="3200" dirty="0" smtClean="0"/>
              <a:t>?</a:t>
            </a:r>
            <a:endParaRPr lang="pl-PL" sz="32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3789040"/>
            <a:ext cx="7776864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PROMIL</a:t>
            </a:r>
            <a:r>
              <a:rPr lang="pl-PL" sz="3200" dirty="0" smtClean="0"/>
              <a:t> oznacza </a:t>
            </a:r>
            <a:r>
              <a:rPr lang="pl-PL" sz="3200" b="1" i="1" dirty="0" smtClean="0"/>
              <a:t>jeden przez tysiąc </a:t>
            </a:r>
            <a:br>
              <a:rPr lang="pl-PL" sz="3200" b="1" i="1" dirty="0" smtClean="0"/>
            </a:br>
            <a:r>
              <a:rPr lang="pl-PL" sz="3200" dirty="0" smtClean="0"/>
              <a:t>lub </a:t>
            </a:r>
            <a:r>
              <a:rPr lang="pl-PL" sz="3200" b="1" i="1" dirty="0" smtClean="0"/>
              <a:t>jeden na tysiąc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941168"/>
            <a:ext cx="3744416" cy="87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1115616" y="5877272"/>
            <a:ext cx="756084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JEDEN</a:t>
            </a:r>
            <a:r>
              <a:rPr lang="pl-PL" sz="3600" dirty="0" smtClean="0"/>
              <a:t> PROCENT TO </a:t>
            </a:r>
            <a:r>
              <a:rPr lang="pl-PL" sz="3600" b="1" dirty="0" smtClean="0"/>
              <a:t>DZIESIĘĆ</a:t>
            </a:r>
            <a:r>
              <a:rPr lang="pl-PL" sz="3600" dirty="0" smtClean="0"/>
              <a:t> PROMILI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2656"/>
            <a:ext cx="648072" cy="74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04664"/>
            <a:ext cx="936104" cy="64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700808"/>
            <a:ext cx="876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1628800"/>
            <a:ext cx="10096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3356992"/>
            <a:ext cx="10382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3212976"/>
            <a:ext cx="1200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5776" y="4581128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332656"/>
            <a:ext cx="342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1628800"/>
            <a:ext cx="31107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20072" y="1628800"/>
            <a:ext cx="3238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55776" y="3356992"/>
            <a:ext cx="432048" cy="5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36096" y="3284984"/>
            <a:ext cx="257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95936" y="4581128"/>
            <a:ext cx="2667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6" descr="https://encrypted-tbn1.gstatic.com/images?q=tbn:ANd9GcQkVz47yyQ3wy8fjPPi89UIVvcSvNwF4JOoHwInCxALRlQeN29h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08104" y="4365104"/>
            <a:ext cx="3470605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260648"/>
            <a:ext cx="74168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600" dirty="0" smtClean="0"/>
              <a:t>Jak obliczyć procent danej wielkości???</a:t>
            </a:r>
            <a:endParaRPr lang="pl-PL" sz="3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95536" y="1124744"/>
            <a:ext cx="8424936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600" b="1" dirty="0" smtClean="0"/>
              <a:t>Przykład</a:t>
            </a:r>
          </a:p>
          <a:p>
            <a:r>
              <a:rPr lang="pl-PL" sz="3600" dirty="0" smtClean="0"/>
              <a:t>W koszyku znajduje się 42 </a:t>
            </a:r>
            <a:r>
              <a:rPr lang="pl-PL" sz="3600" i="1" dirty="0" smtClean="0"/>
              <a:t>kg</a:t>
            </a:r>
            <a:r>
              <a:rPr lang="pl-PL" sz="3600" dirty="0" smtClean="0"/>
              <a:t> grzybów. </a:t>
            </a:r>
            <a:br>
              <a:rPr lang="pl-PL" sz="3600" dirty="0" smtClean="0"/>
            </a:br>
            <a:r>
              <a:rPr lang="pl-PL" sz="3600" smtClean="0"/>
              <a:t>15% </a:t>
            </a:r>
            <a:r>
              <a:rPr lang="pl-PL" sz="3600" dirty="0" smtClean="0"/>
              <a:t>grzybów to grzyby trująca.</a:t>
            </a:r>
          </a:p>
          <a:p>
            <a:r>
              <a:rPr lang="pl-PL" sz="3600" dirty="0" smtClean="0"/>
              <a:t> </a:t>
            </a:r>
            <a:br>
              <a:rPr lang="pl-PL" sz="3600" dirty="0" smtClean="0"/>
            </a:br>
            <a:r>
              <a:rPr lang="pl-PL" sz="3600" dirty="0" smtClean="0"/>
              <a:t>Ile </a:t>
            </a:r>
            <a:r>
              <a:rPr lang="pl-PL" sz="3600" i="1" dirty="0" smtClean="0"/>
              <a:t>ważą </a:t>
            </a:r>
            <a:r>
              <a:rPr lang="pl-PL" sz="3600" dirty="0" smtClean="0"/>
              <a:t>grzyby trujące? </a:t>
            </a:r>
            <a:endParaRPr lang="pl-PL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2"/>
            <a:ext cx="3672407" cy="97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437112"/>
            <a:ext cx="3456385" cy="90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437112"/>
            <a:ext cx="17746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1331640" y="5661248"/>
            <a:ext cx="65527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600" dirty="0" smtClean="0"/>
              <a:t>Odp. Trujące grzyby ważą 6,3 kg 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260648"/>
            <a:ext cx="72728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Jak obliczyć liczbę z danego jej procentu?</a:t>
            </a:r>
            <a:endParaRPr lang="pl-PL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908720"/>
            <a:ext cx="8064896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u="sng" dirty="0" smtClean="0"/>
              <a:t>Przykład</a:t>
            </a:r>
          </a:p>
          <a:p>
            <a:r>
              <a:rPr lang="pl-PL" sz="2800" b="1" dirty="0" smtClean="0"/>
              <a:t>63 pracowników </a:t>
            </a:r>
            <a:r>
              <a:rPr lang="pl-PL" sz="2800" dirty="0" smtClean="0"/>
              <a:t>firmy </a:t>
            </a:r>
            <a:r>
              <a:rPr lang="pl-PL" sz="2800" dirty="0" err="1" smtClean="0"/>
              <a:t>Maxelbit</a:t>
            </a:r>
            <a:r>
              <a:rPr lang="pl-PL" sz="2800" dirty="0" smtClean="0"/>
              <a:t> jest z Warszawy. </a:t>
            </a:r>
            <a:br>
              <a:rPr lang="pl-PL" sz="2800" dirty="0" smtClean="0"/>
            </a:br>
            <a:r>
              <a:rPr lang="pl-PL" sz="2800" dirty="0" smtClean="0"/>
              <a:t>Ilu pracowników zatrudnia ta firma jeżeli pracownicy </a:t>
            </a:r>
            <a:br>
              <a:rPr lang="pl-PL" sz="2800" dirty="0" smtClean="0"/>
            </a:br>
            <a:r>
              <a:rPr lang="pl-PL" sz="2800" dirty="0" smtClean="0"/>
              <a:t>z Warszawy </a:t>
            </a:r>
            <a:r>
              <a:rPr lang="pl-PL" sz="2800" b="1" dirty="0" smtClean="0"/>
              <a:t>stanowią 7% wszystkich pracowników. </a:t>
            </a:r>
            <a:endParaRPr lang="pl-PL" sz="28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2780928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708920"/>
            <a:ext cx="26642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2895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269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97152"/>
            <a:ext cx="3257550" cy="3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356992"/>
            <a:ext cx="2571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3789040"/>
            <a:ext cx="15621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221088"/>
            <a:ext cx="1636001" cy="3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4653136"/>
            <a:ext cx="14401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445224"/>
            <a:ext cx="1368152" cy="63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6165304"/>
            <a:ext cx="10858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Łącznik prosty ze strzałką 24"/>
          <p:cNvCxnSpPr/>
          <p:nvPr/>
        </p:nvCxnSpPr>
        <p:spPr>
          <a:xfrm flipH="1" flipV="1">
            <a:off x="5220072" y="5877272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1403648" y="5373216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3491880" y="5517232"/>
            <a:ext cx="165618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Od. Firma zatrudnia 900 pracowników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404664"/>
            <a:ext cx="777686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200" dirty="0" smtClean="0"/>
              <a:t>Jak obliczyć </a:t>
            </a:r>
            <a:r>
              <a:rPr lang="pl-PL" sz="3200" b="1" dirty="0" smtClean="0"/>
              <a:t>jakim procentem </a:t>
            </a:r>
            <a:r>
              <a:rPr lang="pl-PL" sz="3200" dirty="0" smtClean="0"/>
              <a:t>jednej liczby jest druga liczba?</a:t>
            </a:r>
            <a:endParaRPr lang="pl-PL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772816"/>
            <a:ext cx="820891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b="1" dirty="0" smtClean="0"/>
              <a:t>Przykład</a:t>
            </a:r>
          </a:p>
          <a:p>
            <a:r>
              <a:rPr lang="pl-PL" sz="2800" dirty="0" smtClean="0"/>
              <a:t>W kinie jest 80 osób, 32 osoby to kobiety jaki procent osób  w kinie stanowią kobiety? </a:t>
            </a:r>
            <a:endParaRPr lang="pl-PL" sz="2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56992"/>
            <a:ext cx="17811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653136"/>
            <a:ext cx="1600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653136"/>
            <a:ext cx="1238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581128"/>
            <a:ext cx="792088" cy="8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395536" y="5661248"/>
            <a:ext cx="475252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Odp. Kobiety stanowią 40% osób w kinie.</a:t>
            </a:r>
            <a:endParaRPr lang="pl-PL" sz="2800" dirty="0"/>
          </a:p>
        </p:txBody>
      </p:sp>
      <p:sp>
        <p:nvSpPr>
          <p:cNvPr id="10" name="Objaśnienie w chmurce 9"/>
          <p:cNvSpPr/>
          <p:nvPr/>
        </p:nvSpPr>
        <p:spPr>
          <a:xfrm>
            <a:off x="5796136" y="2564904"/>
            <a:ext cx="3347864" cy="3672408"/>
          </a:xfrm>
          <a:prstGeom prst="cloudCallout">
            <a:avLst>
              <a:gd name="adj1" fmla="val -74890"/>
              <a:gd name="adj2" fmla="val 5904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A jaki procent stanowią mężczyźni??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660232" y="5229200"/>
            <a:ext cx="194421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60%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476672"/>
            <a:ext cx="77768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Wzór na odsetki od </a:t>
            </a:r>
            <a:r>
              <a:rPr lang="pl-PL" sz="2800" b="1" dirty="0" smtClean="0"/>
              <a:t>kredytu/oszczędności</a:t>
            </a:r>
            <a:endParaRPr lang="pl-PL" sz="2800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3" y="1124744"/>
            <a:ext cx="480428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2284030" cy="75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149080"/>
            <a:ext cx="2520280" cy="85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5157192"/>
            <a:ext cx="3600399" cy="6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5949280"/>
            <a:ext cx="4375870" cy="62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jaśnienie w chmurce 7"/>
          <p:cNvSpPr/>
          <p:nvPr/>
        </p:nvSpPr>
        <p:spPr>
          <a:xfrm>
            <a:off x="4572000" y="3356992"/>
            <a:ext cx="4572000" cy="2592288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Uwaga! </a:t>
            </a:r>
          </a:p>
          <a:p>
            <a:pPr algn="ctr"/>
            <a:r>
              <a:rPr lang="pl-PL" sz="2400" dirty="0" smtClean="0"/>
              <a:t>Przy </a:t>
            </a:r>
            <a:r>
              <a:rPr lang="pl-PL" sz="2400" b="1" dirty="0" smtClean="0"/>
              <a:t>odsetkach od oszczędności </a:t>
            </a:r>
            <a:r>
              <a:rPr lang="pl-PL" sz="2400" dirty="0" smtClean="0"/>
              <a:t>pamiętaj </a:t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b="1" dirty="0" smtClean="0"/>
              <a:t>podatku</a:t>
            </a:r>
            <a:r>
              <a:rPr lang="pl-PL" sz="2400" dirty="0" smtClean="0"/>
              <a:t> dla państwa.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1720" y="260648"/>
            <a:ext cx="54360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Stężenie</a:t>
            </a:r>
            <a:r>
              <a:rPr lang="pl-PL" sz="3600" dirty="0" smtClean="0"/>
              <a:t> </a:t>
            </a:r>
            <a:r>
              <a:rPr lang="pl-PL" sz="3600" b="1" dirty="0" smtClean="0"/>
              <a:t>procentowe</a:t>
            </a:r>
            <a:endParaRPr lang="pl-PL" sz="36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883413" cy="159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924943"/>
            <a:ext cx="5832648" cy="7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5832647" cy="79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725144"/>
            <a:ext cx="4842022" cy="54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373216"/>
            <a:ext cx="5072654" cy="53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6021288"/>
            <a:ext cx="6159651" cy="53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136</Words>
  <Application>Microsoft Office PowerPoint</Application>
  <PresentationFormat>Pokaz na ekranie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Lekcja Temat: Powtórzenie i utrwalenie wiadomości „Procenty”.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Powtórzenie i utrwalenie wiadomości „Procenty”</dc:title>
  <dc:creator>AGNIESZKA</dc:creator>
  <cp:lastModifiedBy>AGNIESZKA</cp:lastModifiedBy>
  <cp:revision>60</cp:revision>
  <dcterms:created xsi:type="dcterms:W3CDTF">2014-10-30T17:44:53Z</dcterms:created>
  <dcterms:modified xsi:type="dcterms:W3CDTF">2014-11-03T08:06:41Z</dcterms:modified>
</cp:coreProperties>
</file>